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66" r:id="rId6"/>
    <p:sldId id="267" r:id="rId7"/>
    <p:sldId id="268" r:id="rId8"/>
    <p:sldId id="269" r:id="rId9"/>
    <p:sldId id="261" r:id="rId10"/>
    <p:sldId id="262" r:id="rId11"/>
    <p:sldId id="263" r:id="rId12"/>
    <p:sldId id="264" r:id="rId13"/>
    <p:sldId id="265" r:id="rId14"/>
    <p:sldId id="270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68" d="100"/>
          <a:sy n="68" d="100"/>
        </p:scale>
        <p:origin x="90" y="3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370D9E-0C81-4CD8-80FF-A0857C20BB0B}" type="datetimeFigureOut">
              <a:rPr lang="en-IN" smtClean="0"/>
              <a:t>20-04-2016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60B65-854D-4E11-B3F9-8BAB4B2035B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997333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370D9E-0C81-4CD8-80FF-A0857C20BB0B}" type="datetimeFigureOut">
              <a:rPr lang="en-IN" smtClean="0"/>
              <a:t>20-04-2016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60B65-854D-4E11-B3F9-8BAB4B2035B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197138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370D9E-0C81-4CD8-80FF-A0857C20BB0B}" type="datetimeFigureOut">
              <a:rPr lang="en-IN" smtClean="0"/>
              <a:t>20-04-2016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60B65-854D-4E11-B3F9-8BAB4B2035B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999252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370D9E-0C81-4CD8-80FF-A0857C20BB0B}" type="datetimeFigureOut">
              <a:rPr lang="en-IN" smtClean="0"/>
              <a:t>20-04-2016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60B65-854D-4E11-B3F9-8BAB4B2035B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125109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370D9E-0C81-4CD8-80FF-A0857C20BB0B}" type="datetimeFigureOut">
              <a:rPr lang="en-IN" smtClean="0"/>
              <a:t>20-04-2016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60B65-854D-4E11-B3F9-8BAB4B2035B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656201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370D9E-0C81-4CD8-80FF-A0857C20BB0B}" type="datetimeFigureOut">
              <a:rPr lang="en-IN" smtClean="0"/>
              <a:t>20-04-2016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60B65-854D-4E11-B3F9-8BAB4B2035B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660650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370D9E-0C81-4CD8-80FF-A0857C20BB0B}" type="datetimeFigureOut">
              <a:rPr lang="en-IN" smtClean="0"/>
              <a:t>20-04-2016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60B65-854D-4E11-B3F9-8BAB4B2035B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89338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370D9E-0C81-4CD8-80FF-A0857C20BB0B}" type="datetimeFigureOut">
              <a:rPr lang="en-IN" smtClean="0"/>
              <a:t>20-04-2016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60B65-854D-4E11-B3F9-8BAB4B2035B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491313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370D9E-0C81-4CD8-80FF-A0857C20BB0B}" type="datetimeFigureOut">
              <a:rPr lang="en-IN" smtClean="0"/>
              <a:t>20-04-2016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60B65-854D-4E11-B3F9-8BAB4B2035B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88928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370D9E-0C81-4CD8-80FF-A0857C20BB0B}" type="datetimeFigureOut">
              <a:rPr lang="en-IN" smtClean="0"/>
              <a:t>20-04-2016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60B65-854D-4E11-B3F9-8BAB4B2035B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752162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370D9E-0C81-4CD8-80FF-A0857C20BB0B}" type="datetimeFigureOut">
              <a:rPr lang="en-IN" smtClean="0"/>
              <a:t>20-04-2016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60B65-854D-4E11-B3F9-8BAB4B2035B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769935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370D9E-0C81-4CD8-80FF-A0857C20BB0B}" type="datetimeFigureOut">
              <a:rPr lang="en-IN" smtClean="0"/>
              <a:t>20-04-2016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B60B65-854D-4E11-B3F9-8BAB4B2035B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420545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487958" y="1477108"/>
            <a:ext cx="2838406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dirty="0" err="1" smtClean="0">
                <a:solidFill>
                  <a:schemeClr val="bg1">
                    <a:lumMod val="85000"/>
                  </a:schemeClr>
                </a:solidFill>
              </a:rPr>
              <a:t>IOYou</a:t>
            </a:r>
            <a:endParaRPr lang="en-IN" sz="88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465773" y="2923658"/>
            <a:ext cx="2882777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3600" cap="small" dirty="0" smtClean="0">
                <a:solidFill>
                  <a:schemeClr val="bg1">
                    <a:lumMod val="50000"/>
                  </a:schemeClr>
                </a:solidFill>
              </a:rPr>
              <a:t>DBMS  Project</a:t>
            </a:r>
          </a:p>
          <a:p>
            <a:pPr algn="r"/>
            <a:endParaRPr lang="en-US" sz="3600" cap="small" dirty="0" smtClean="0">
              <a:solidFill>
                <a:schemeClr val="bg1">
                  <a:lumMod val="50000"/>
                </a:schemeClr>
              </a:solidFill>
            </a:endParaRPr>
          </a:p>
          <a:p>
            <a:pPr algn="r"/>
            <a:r>
              <a:rPr lang="en-US" sz="2400" cap="small" dirty="0" err="1" smtClean="0">
                <a:solidFill>
                  <a:schemeClr val="bg1">
                    <a:lumMod val="50000"/>
                  </a:schemeClr>
                </a:solidFill>
              </a:rPr>
              <a:t>Prasanna</a:t>
            </a:r>
            <a:r>
              <a:rPr lang="en-US" sz="2400" cap="small" dirty="0" smtClean="0">
                <a:solidFill>
                  <a:schemeClr val="bg1">
                    <a:lumMod val="50000"/>
                  </a:schemeClr>
                </a:solidFill>
              </a:rPr>
              <a:t> Natarajan</a:t>
            </a:r>
          </a:p>
          <a:p>
            <a:pPr algn="r"/>
            <a:r>
              <a:rPr lang="en-US" sz="2400" cap="small" dirty="0">
                <a:solidFill>
                  <a:schemeClr val="bg1">
                    <a:lumMod val="50000"/>
                  </a:schemeClr>
                </a:solidFill>
              </a:rPr>
              <a:t>	</a:t>
            </a:r>
            <a:r>
              <a:rPr lang="en-US" sz="2400" cap="small" dirty="0" smtClean="0">
                <a:solidFill>
                  <a:schemeClr val="bg1">
                    <a:lumMod val="50000"/>
                  </a:schemeClr>
                </a:solidFill>
              </a:rPr>
              <a:t>1410110298</a:t>
            </a:r>
          </a:p>
          <a:p>
            <a:pPr algn="r"/>
            <a:r>
              <a:rPr lang="en-US" sz="2400" cap="small" dirty="0" smtClean="0">
                <a:solidFill>
                  <a:schemeClr val="bg1">
                    <a:lumMod val="50000"/>
                  </a:schemeClr>
                </a:solidFill>
              </a:rPr>
              <a:t>Vedant Chakravarthy</a:t>
            </a:r>
          </a:p>
          <a:p>
            <a:pPr algn="r"/>
            <a:r>
              <a:rPr lang="en-US" sz="2400" cap="small" dirty="0">
                <a:solidFill>
                  <a:schemeClr val="bg1">
                    <a:lumMod val="50000"/>
                  </a:schemeClr>
                </a:solidFill>
              </a:rPr>
              <a:t>	</a:t>
            </a:r>
            <a:r>
              <a:rPr lang="en-US" sz="2400" cap="small" dirty="0" smtClean="0">
                <a:solidFill>
                  <a:schemeClr val="bg1">
                    <a:lumMod val="50000"/>
                  </a:schemeClr>
                </a:solidFill>
              </a:rPr>
              <a:t>1410110489</a:t>
            </a:r>
            <a:endParaRPr lang="en-IN" sz="2400" cap="small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762" y="686027"/>
            <a:ext cx="5485946" cy="5485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827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838200" y="1038034"/>
            <a:ext cx="10515600" cy="6196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 smtClean="0">
                <a:solidFill>
                  <a:schemeClr val="bg1">
                    <a:lumMod val="85000"/>
                  </a:schemeClr>
                </a:solidFill>
                <a:latin typeface="Concourse" pitchFamily="50" charset="0"/>
              </a:rPr>
              <a:t>Login</a:t>
            </a:r>
            <a:endParaRPr lang="en-IN" b="1" dirty="0">
              <a:solidFill>
                <a:schemeClr val="bg1">
                  <a:lumMod val="85000"/>
                </a:schemeClr>
              </a:solidFill>
              <a:latin typeface="Concourse" pitchFamily="50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838200" y="365125"/>
            <a:ext cx="10515600" cy="6196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cap="small" smtClean="0">
                <a:solidFill>
                  <a:schemeClr val="bg1">
                    <a:lumMod val="85000"/>
                  </a:schemeClr>
                </a:solidFill>
                <a:latin typeface="Concourse" pitchFamily="50" charset="0"/>
              </a:rPr>
              <a:t>Deployment</a:t>
            </a:r>
            <a:endParaRPr lang="en-IN" b="1" cap="small" dirty="0">
              <a:solidFill>
                <a:schemeClr val="bg1">
                  <a:lumMod val="85000"/>
                </a:schemeClr>
              </a:solidFill>
              <a:latin typeface="Concourse" pitchFamily="50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8221" y="2208627"/>
            <a:ext cx="2180053" cy="387564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3686" y="2208627"/>
            <a:ext cx="2198443" cy="3908343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>
            <a:off x="3165231" y="4135900"/>
            <a:ext cx="4797083" cy="22508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TextBox 8"/>
          <p:cNvSpPr txBox="1"/>
          <p:nvPr/>
        </p:nvSpPr>
        <p:spPr>
          <a:xfrm>
            <a:off x="4578448" y="2658572"/>
            <a:ext cx="271506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Concourse" pitchFamily="50" charset="0"/>
              </a:rPr>
              <a:t>Logs user in and keeps user logged in, one login per device</a:t>
            </a:r>
          </a:p>
          <a:p>
            <a:r>
              <a:rPr lang="en-US" dirty="0" smtClean="0">
                <a:solidFill>
                  <a:schemeClr val="bg1"/>
                </a:solidFill>
                <a:latin typeface="Concourse" pitchFamily="50" charset="0"/>
              </a:rPr>
              <a:t>Adds user details to online login table</a:t>
            </a:r>
            <a:endParaRPr lang="en-IN" dirty="0">
              <a:solidFill>
                <a:schemeClr val="bg1"/>
              </a:solidFill>
              <a:latin typeface="Concourse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5882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838200" y="1038034"/>
            <a:ext cx="10515600" cy="6196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 smtClean="0">
                <a:solidFill>
                  <a:schemeClr val="bg1">
                    <a:lumMod val="85000"/>
                  </a:schemeClr>
                </a:solidFill>
                <a:latin typeface="Concourse" pitchFamily="50" charset="0"/>
              </a:rPr>
              <a:t>Add an </a:t>
            </a:r>
            <a:r>
              <a:rPr lang="en-US" b="1" dirty="0" err="1" smtClean="0">
                <a:solidFill>
                  <a:schemeClr val="bg1">
                    <a:lumMod val="85000"/>
                  </a:schemeClr>
                </a:solidFill>
                <a:latin typeface="Concourse" pitchFamily="50" charset="0"/>
              </a:rPr>
              <a:t>IOYou</a:t>
            </a:r>
            <a:r>
              <a:rPr lang="en-US" b="1" dirty="0" smtClean="0">
                <a:solidFill>
                  <a:schemeClr val="bg1">
                    <a:lumMod val="85000"/>
                  </a:schemeClr>
                </a:solidFill>
                <a:latin typeface="Concourse" pitchFamily="50" charset="0"/>
              </a:rPr>
              <a:t> transaction</a:t>
            </a:r>
            <a:endParaRPr lang="en-IN" b="1" dirty="0">
              <a:solidFill>
                <a:schemeClr val="bg1">
                  <a:lumMod val="85000"/>
                </a:schemeClr>
              </a:solidFill>
              <a:latin typeface="Concourse" pitchFamily="50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838200" y="365125"/>
            <a:ext cx="10515600" cy="6196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cap="small" smtClean="0">
                <a:solidFill>
                  <a:schemeClr val="bg1">
                    <a:lumMod val="85000"/>
                  </a:schemeClr>
                </a:solidFill>
                <a:latin typeface="Concourse" pitchFamily="50" charset="0"/>
              </a:rPr>
              <a:t>Deployment</a:t>
            </a:r>
            <a:endParaRPr lang="en-IN" b="1" cap="small" dirty="0">
              <a:solidFill>
                <a:schemeClr val="bg1">
                  <a:lumMod val="85000"/>
                </a:schemeClr>
              </a:solidFill>
              <a:latin typeface="Concourse" pitchFamily="50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5590" y="2110152"/>
            <a:ext cx="2393706" cy="425547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3817" y="2110152"/>
            <a:ext cx="2393706" cy="4255477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>
            <a:off x="3179298" y="4895557"/>
            <a:ext cx="4916292" cy="1688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TextBox 9"/>
          <p:cNvSpPr txBox="1"/>
          <p:nvPr/>
        </p:nvSpPr>
        <p:spPr>
          <a:xfrm>
            <a:off x="4578448" y="2658572"/>
            <a:ext cx="271506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Concourse" pitchFamily="50" charset="0"/>
              </a:rPr>
              <a:t>Transaction completed offline and data added to offline table</a:t>
            </a:r>
          </a:p>
          <a:p>
            <a:r>
              <a:rPr lang="en-US" dirty="0" smtClean="0">
                <a:solidFill>
                  <a:schemeClr val="bg1"/>
                </a:solidFill>
                <a:latin typeface="Concourse" pitchFamily="50" charset="0"/>
              </a:rPr>
              <a:t>Data also uploaded to local Debt table</a:t>
            </a:r>
            <a:endParaRPr lang="en-IN" dirty="0">
              <a:solidFill>
                <a:schemeClr val="bg1"/>
              </a:solidFill>
              <a:latin typeface="Concourse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9467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838200" y="1038034"/>
            <a:ext cx="10515600" cy="6196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 smtClean="0">
                <a:solidFill>
                  <a:schemeClr val="bg1">
                    <a:lumMod val="85000"/>
                  </a:schemeClr>
                </a:solidFill>
                <a:latin typeface="Concourse" pitchFamily="50" charset="0"/>
              </a:rPr>
              <a:t>Synchronize</a:t>
            </a:r>
            <a:endParaRPr lang="en-IN" b="1" dirty="0">
              <a:solidFill>
                <a:schemeClr val="bg1">
                  <a:lumMod val="85000"/>
                </a:schemeClr>
              </a:solidFill>
              <a:latin typeface="Concourse" pitchFamily="50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838200" y="365125"/>
            <a:ext cx="10515600" cy="6196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cap="small" smtClean="0">
                <a:solidFill>
                  <a:schemeClr val="bg1">
                    <a:lumMod val="85000"/>
                  </a:schemeClr>
                </a:solidFill>
                <a:latin typeface="Concourse" pitchFamily="50" charset="0"/>
              </a:rPr>
              <a:t>Deployment</a:t>
            </a:r>
            <a:endParaRPr lang="en-IN" b="1" cap="small" dirty="0">
              <a:solidFill>
                <a:schemeClr val="bg1">
                  <a:lumMod val="85000"/>
                </a:schemeClr>
              </a:solidFill>
              <a:latin typeface="Concourse" pitchFamily="50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9448" y="2082017"/>
            <a:ext cx="2302706" cy="4093699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4192172" y="2335237"/>
            <a:ext cx="3545059" cy="1406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TextBox 7"/>
          <p:cNvSpPr txBox="1"/>
          <p:nvPr/>
        </p:nvSpPr>
        <p:spPr>
          <a:xfrm>
            <a:off x="7976382" y="2363377"/>
            <a:ext cx="316523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Concourse" pitchFamily="50" charset="0"/>
              </a:rPr>
              <a:t>Two operations occur here</a:t>
            </a:r>
          </a:p>
          <a:p>
            <a:pPr marL="342900" indent="-342900">
              <a:buAutoNum type="arabicPeriod"/>
            </a:pPr>
            <a:r>
              <a:rPr lang="en-US" dirty="0" smtClean="0">
                <a:solidFill>
                  <a:schemeClr val="bg1"/>
                </a:solidFill>
                <a:latin typeface="Concourse" pitchFamily="50" charset="0"/>
              </a:rPr>
              <a:t>Up synchronize synchronizes all transactions in the local table that have not yet synchronized into the online table</a:t>
            </a:r>
          </a:p>
          <a:p>
            <a:pPr marL="342900" indent="-342900">
              <a:buAutoNum type="arabicPeriod"/>
            </a:pPr>
            <a:r>
              <a:rPr lang="en-US" dirty="0" smtClean="0">
                <a:solidFill>
                  <a:schemeClr val="bg1"/>
                </a:solidFill>
                <a:latin typeface="Concourse" pitchFamily="50" charset="0"/>
              </a:rPr>
              <a:t>Down synchronize synchronizes all transactions that exist in the online table related to this particular user that do not exist in the local table</a:t>
            </a:r>
            <a:endParaRPr lang="en-IN" dirty="0">
              <a:solidFill>
                <a:schemeClr val="bg1"/>
              </a:solidFill>
              <a:latin typeface="Concourse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638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19613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cap="small" dirty="0" smtClean="0">
                <a:solidFill>
                  <a:schemeClr val="bg1">
                    <a:lumMod val="85000"/>
                  </a:schemeClr>
                </a:solidFill>
                <a:latin typeface="Concourse" pitchFamily="50" charset="0"/>
              </a:rPr>
              <a:t>Deployment</a:t>
            </a:r>
            <a:endParaRPr lang="en-IN" b="1" cap="small" dirty="0">
              <a:solidFill>
                <a:schemeClr val="bg1">
                  <a:lumMod val="85000"/>
                </a:schemeClr>
              </a:solidFill>
              <a:latin typeface="Concourse" pitchFamily="50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838200" y="1038034"/>
            <a:ext cx="10515600" cy="6196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 smtClean="0">
                <a:solidFill>
                  <a:schemeClr val="bg1">
                    <a:lumMod val="85000"/>
                  </a:schemeClr>
                </a:solidFill>
                <a:latin typeface="Concourse" pitchFamily="50" charset="0"/>
              </a:rPr>
              <a:t>Debt</a:t>
            </a:r>
            <a:endParaRPr lang="en-IN" b="1" dirty="0">
              <a:solidFill>
                <a:schemeClr val="bg1">
                  <a:lumMod val="85000"/>
                </a:schemeClr>
              </a:solidFill>
              <a:latin typeface="Concourse" pitchFamily="50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5235" y="2011679"/>
            <a:ext cx="2449097" cy="4353951"/>
          </a:xfrm>
          <a:prstGeom prst="rect">
            <a:avLst/>
          </a:prstGeom>
        </p:spPr>
      </p:pic>
      <p:sp>
        <p:nvSpPr>
          <p:cNvPr id="5" name="Right Arrow 4"/>
          <p:cNvSpPr/>
          <p:nvPr/>
        </p:nvSpPr>
        <p:spPr>
          <a:xfrm>
            <a:off x="3812345" y="4290646"/>
            <a:ext cx="3995224" cy="1969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extBox 5"/>
          <p:cNvSpPr txBox="1"/>
          <p:nvPr/>
        </p:nvSpPr>
        <p:spPr>
          <a:xfrm>
            <a:off x="8217657" y="3588489"/>
            <a:ext cx="33340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Concourse" pitchFamily="50" charset="0"/>
              </a:rPr>
              <a:t>Locally, a Debt table records the net amounts due between two parties involving the user and keeps the net debt in a table</a:t>
            </a:r>
            <a:endParaRPr lang="en-IN" dirty="0">
              <a:solidFill>
                <a:schemeClr val="bg1"/>
              </a:solidFill>
              <a:latin typeface="Concourse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4787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119194"/>
            <a:ext cx="10515600" cy="619613"/>
          </a:xfrm>
        </p:spPr>
        <p:txBody>
          <a:bodyPr>
            <a:noAutofit/>
          </a:bodyPr>
          <a:lstStyle/>
          <a:p>
            <a:pPr algn="ctr"/>
            <a:r>
              <a:rPr lang="en-US" sz="5400" b="1" cap="small" dirty="0" smtClean="0">
                <a:solidFill>
                  <a:schemeClr val="bg1">
                    <a:lumMod val="85000"/>
                  </a:schemeClr>
                </a:solidFill>
                <a:latin typeface="Concourse" pitchFamily="50" charset="0"/>
              </a:rPr>
              <a:t>End</a:t>
            </a:r>
            <a:endParaRPr lang="en-IN" sz="5400" b="1" cap="small" dirty="0">
              <a:solidFill>
                <a:schemeClr val="bg1">
                  <a:lumMod val="85000"/>
                </a:schemeClr>
              </a:solidFill>
              <a:latin typeface="Concourse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1426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>
                <a:solidFill>
                  <a:schemeClr val="bg1">
                    <a:lumMod val="85000"/>
                  </a:schemeClr>
                </a:solidFill>
                <a:latin typeface="Concourse" pitchFamily="50" charset="0"/>
              </a:rPr>
              <a:t>Project Statement</a:t>
            </a:r>
            <a:endParaRPr lang="en-IN" b="1" dirty="0">
              <a:solidFill>
                <a:schemeClr val="bg1">
                  <a:lumMod val="85000"/>
                </a:schemeClr>
              </a:solidFill>
              <a:latin typeface="Concourse" pitchFamily="50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461845"/>
            <a:ext cx="10515600" cy="3715117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Concourse" pitchFamily="50" charset="0"/>
              </a:rPr>
              <a:t>Create an application  that works as a debt manager or an I-Owe-You.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Concourse" pitchFamily="50" charset="0"/>
              </a:rPr>
              <a:t>The target devices for this application are those with the Android 5.0+ operating systems.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Concourse" pitchFamily="50" charset="0"/>
              </a:rPr>
              <a:t>The database management software it uses is SQLite and MySQL.</a:t>
            </a:r>
          </a:p>
          <a:p>
            <a:pPr marL="0" indent="0">
              <a:buNone/>
            </a:pPr>
            <a:endParaRPr lang="en-IN" dirty="0">
              <a:solidFill>
                <a:schemeClr val="bg1">
                  <a:lumMod val="85000"/>
                </a:schemeClr>
              </a:solidFill>
              <a:latin typeface="Concourse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0797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>
                <a:solidFill>
                  <a:schemeClr val="bg1">
                    <a:lumMod val="85000"/>
                  </a:schemeClr>
                </a:solidFill>
                <a:latin typeface="Concourse" pitchFamily="50" charset="0"/>
              </a:rPr>
              <a:t>Platforms and Technologies used</a:t>
            </a:r>
            <a:endParaRPr lang="en-IN" b="1" dirty="0">
              <a:solidFill>
                <a:schemeClr val="bg1">
                  <a:lumMod val="85000"/>
                </a:schemeClr>
              </a:solidFill>
              <a:latin typeface="Concourse" pitchFamily="50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096085"/>
            <a:ext cx="10515600" cy="3715117"/>
          </a:xfrm>
        </p:spPr>
        <p:txBody>
          <a:bodyPr>
            <a:normAutofit fontScale="85000" lnSpcReduction="20000"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Concourse" pitchFamily="50" charset="0"/>
              </a:rPr>
              <a:t>SQLite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Concourse" pitchFamily="50" charset="0"/>
              </a:rPr>
              <a:t>Android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Concourse" pitchFamily="50" charset="0"/>
              </a:rPr>
              <a:t>XML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Concourse" pitchFamily="50" charset="0"/>
              </a:rPr>
              <a:t>PHP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Concourse" pitchFamily="50" charset="0"/>
              </a:rPr>
              <a:t>Java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Concourse" pitchFamily="50" charset="0"/>
              </a:rPr>
              <a:t>MySQL</a:t>
            </a:r>
            <a:endParaRPr lang="en-IN" dirty="0">
              <a:solidFill>
                <a:schemeClr val="bg1">
                  <a:lumMod val="85000"/>
                </a:schemeClr>
              </a:solidFill>
              <a:latin typeface="Concourse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0546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>
                <a:solidFill>
                  <a:schemeClr val="bg1">
                    <a:lumMod val="85000"/>
                  </a:schemeClr>
                </a:solidFill>
                <a:latin typeface="Concourse" pitchFamily="50" charset="0"/>
              </a:rPr>
              <a:t>Application Features</a:t>
            </a:r>
            <a:endParaRPr lang="en-IN" b="1" dirty="0">
              <a:solidFill>
                <a:schemeClr val="bg1">
                  <a:lumMod val="85000"/>
                </a:schemeClr>
              </a:solidFill>
              <a:latin typeface="Concourse" pitchFamily="50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096085"/>
            <a:ext cx="10515600" cy="3715117"/>
          </a:xfrm>
        </p:spPr>
        <p:txBody>
          <a:bodyPr>
            <a:normAutofit lnSpcReduction="10000"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Concourse" pitchFamily="50" charset="0"/>
              </a:rPr>
              <a:t>Sign up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Concourse" pitchFamily="50" charset="0"/>
              </a:rPr>
              <a:t>Login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Concourse" pitchFamily="50" charset="0"/>
              </a:rPr>
              <a:t>Transact with contacts and up-synchronize with the cloud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Concourse" pitchFamily="50" charset="0"/>
              </a:rPr>
              <a:t>Down-synchronize transactions that involve appropriate user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Concourse" pitchFamily="50" charset="0"/>
              </a:rPr>
              <a:t>Maintain login, debt and transaction information across multiple devices</a:t>
            </a:r>
            <a:endParaRPr lang="en-IN" dirty="0">
              <a:solidFill>
                <a:schemeClr val="bg1">
                  <a:lumMod val="85000"/>
                </a:schemeClr>
              </a:solidFill>
              <a:latin typeface="Concourse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5604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19613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cap="small" dirty="0" smtClean="0">
                <a:solidFill>
                  <a:schemeClr val="bg1">
                    <a:lumMod val="85000"/>
                  </a:schemeClr>
                </a:solidFill>
                <a:latin typeface="Concourse" pitchFamily="50" charset="0"/>
              </a:rPr>
              <a:t>Tables</a:t>
            </a:r>
            <a:endParaRPr lang="en-IN" b="1" cap="small" dirty="0">
              <a:solidFill>
                <a:schemeClr val="bg1">
                  <a:lumMod val="85000"/>
                </a:schemeClr>
              </a:solidFill>
              <a:latin typeface="Concourse" pitchFamily="50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838200" y="1488204"/>
            <a:ext cx="10515600" cy="6196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 smtClean="0">
                <a:solidFill>
                  <a:schemeClr val="bg1">
                    <a:lumMod val="85000"/>
                  </a:schemeClr>
                </a:solidFill>
                <a:latin typeface="Concourse" pitchFamily="50" charset="0"/>
              </a:rPr>
              <a:t>Debt(Locally stored on device)</a:t>
            </a:r>
            <a:endParaRPr lang="en-IN" b="1" dirty="0">
              <a:solidFill>
                <a:schemeClr val="bg1">
                  <a:lumMod val="85000"/>
                </a:schemeClr>
              </a:solidFill>
              <a:latin typeface="Concourse" pitchFamily="50" charset="0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1827351"/>
              </p:ext>
            </p:extLst>
          </p:nvPr>
        </p:nvGraphicFramePr>
        <p:xfrm>
          <a:off x="2102338" y="2450779"/>
          <a:ext cx="8127999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/>
                <a:gridCol w="2709333"/>
                <a:gridCol w="2709333"/>
              </a:tblGrid>
              <a:tr h="0">
                <a:tc>
                  <a:txBody>
                    <a:bodyPr/>
                    <a:lstStyle/>
                    <a:p>
                      <a:r>
                        <a:rPr lang="en-US" u="sng" dirty="0" err="1" smtClean="0"/>
                        <a:t>Email_id</a:t>
                      </a:r>
                      <a:r>
                        <a:rPr lang="en-US" u="sng" dirty="0" smtClean="0"/>
                        <a:t> </a:t>
                      </a:r>
                      <a:r>
                        <a:rPr lang="en-US" u="sng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(VARCHAR(50))</a:t>
                      </a:r>
                      <a:endParaRPr lang="en-IN" u="sng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Amount  </a:t>
                      </a:r>
                      <a:r>
                        <a:rPr lang="en-US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(</a:t>
                      </a:r>
                      <a:r>
                        <a:rPr lang="en-US" dirty="0" err="1" smtClean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int</a:t>
                      </a:r>
                      <a:r>
                        <a:rPr lang="en-US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(6))</a:t>
                      </a:r>
                      <a:endParaRPr lang="en-IN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Sync </a:t>
                      </a:r>
                      <a:r>
                        <a:rPr lang="en-US" dirty="0" err="1" smtClean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int</a:t>
                      </a:r>
                      <a:r>
                        <a:rPr lang="en-US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(1)</a:t>
                      </a:r>
                      <a:endParaRPr lang="en-IN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itle 1"/>
          <p:cNvSpPr txBox="1">
            <a:spLocks/>
          </p:cNvSpPr>
          <p:nvPr/>
        </p:nvSpPr>
        <p:spPr>
          <a:xfrm>
            <a:off x="3434275" y="3710901"/>
            <a:ext cx="5323449" cy="6196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 smtClean="0">
                <a:solidFill>
                  <a:schemeClr val="bg1">
                    <a:lumMod val="85000"/>
                  </a:schemeClr>
                </a:solidFill>
                <a:latin typeface="Concourse" pitchFamily="50" charset="0"/>
              </a:rPr>
              <a:t>Transaction(Local)</a:t>
            </a:r>
            <a:endParaRPr lang="en-IN" b="1" dirty="0">
              <a:solidFill>
                <a:schemeClr val="bg1">
                  <a:lumMod val="85000"/>
                </a:schemeClr>
              </a:solidFill>
              <a:latin typeface="Concourse" pitchFamily="50" charset="0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8067102"/>
              </p:ext>
            </p:extLst>
          </p:nvPr>
        </p:nvGraphicFramePr>
        <p:xfrm>
          <a:off x="1527519" y="4765974"/>
          <a:ext cx="9488265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97653"/>
                <a:gridCol w="1897653"/>
                <a:gridCol w="1897653"/>
                <a:gridCol w="1897653"/>
                <a:gridCol w="1897653"/>
              </a:tblGrid>
              <a:tr h="0">
                <a:tc>
                  <a:txBody>
                    <a:bodyPr/>
                    <a:lstStyle/>
                    <a:p>
                      <a:r>
                        <a:rPr lang="en-US" u="none" dirty="0" err="1" smtClean="0"/>
                        <a:t>From_ID</a:t>
                      </a:r>
                      <a:r>
                        <a:rPr lang="en-US" u="none" dirty="0" smtClean="0"/>
                        <a:t> </a:t>
                      </a:r>
                      <a:r>
                        <a:rPr lang="en-US" u="sng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(VARCHAR(50))</a:t>
                      </a:r>
                      <a:endParaRPr lang="en-IN" u="non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u="none" dirty="0" err="1" smtClean="0"/>
                        <a:t>To_ID</a:t>
                      </a:r>
                      <a:r>
                        <a:rPr lang="en-US" u="none" dirty="0" smtClean="0"/>
                        <a:t>  </a:t>
                      </a:r>
                      <a:r>
                        <a:rPr lang="en-US" u="sng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(VARCHAR(50))</a:t>
                      </a:r>
                      <a:endParaRPr lang="en-IN" u="non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Amount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(</a:t>
                      </a:r>
                      <a:r>
                        <a:rPr lang="en-US" dirty="0" err="1" smtClean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int</a:t>
                      </a:r>
                      <a:r>
                        <a:rPr lang="en-US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(6))</a:t>
                      </a:r>
                      <a:endParaRPr lang="en-IN" dirty="0" smtClean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Sync</a:t>
                      </a:r>
                    </a:p>
                    <a:p>
                      <a:r>
                        <a:rPr lang="en-US" dirty="0" err="1" smtClean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int</a:t>
                      </a:r>
                      <a:r>
                        <a:rPr lang="en-US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(1)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u="sng" dirty="0" smtClean="0"/>
                        <a:t>Timestamp</a:t>
                      </a:r>
                    </a:p>
                    <a:p>
                      <a:r>
                        <a:rPr lang="en-US" b="1" u="none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DATETIME</a:t>
                      </a:r>
                      <a:endParaRPr lang="en-IN" b="1" u="none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86318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19613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cap="small" dirty="0" smtClean="0">
                <a:solidFill>
                  <a:schemeClr val="bg1">
                    <a:lumMod val="85000"/>
                  </a:schemeClr>
                </a:solidFill>
                <a:latin typeface="Concourse" pitchFamily="50" charset="0"/>
              </a:rPr>
              <a:t>Tables</a:t>
            </a:r>
            <a:endParaRPr lang="en-IN" b="1" cap="small" dirty="0">
              <a:solidFill>
                <a:schemeClr val="bg1">
                  <a:lumMod val="85000"/>
                </a:schemeClr>
              </a:solidFill>
              <a:latin typeface="Concourse" pitchFamily="50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125415" y="1134170"/>
            <a:ext cx="10228385" cy="6196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 smtClean="0">
                <a:solidFill>
                  <a:schemeClr val="bg1">
                    <a:lumMod val="85000"/>
                  </a:schemeClr>
                </a:solidFill>
                <a:latin typeface="Concourse" pitchFamily="50" charset="0"/>
              </a:rPr>
              <a:t>Transaction(Online)</a:t>
            </a:r>
            <a:endParaRPr lang="en-IN" b="1" dirty="0">
              <a:solidFill>
                <a:schemeClr val="bg1">
                  <a:lumMod val="85000"/>
                </a:schemeClr>
              </a:solidFill>
              <a:latin typeface="Concourse" pitchFamily="50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554" y="2018598"/>
            <a:ext cx="6499274" cy="231736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415" y="4863894"/>
            <a:ext cx="7335495" cy="1086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954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19613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cap="small" dirty="0" smtClean="0">
                <a:solidFill>
                  <a:schemeClr val="bg1">
                    <a:lumMod val="85000"/>
                  </a:schemeClr>
                </a:solidFill>
                <a:latin typeface="Concourse" pitchFamily="50" charset="0"/>
              </a:rPr>
              <a:t>Tables</a:t>
            </a:r>
            <a:endParaRPr lang="en-IN" b="1" cap="small" dirty="0">
              <a:solidFill>
                <a:schemeClr val="bg1">
                  <a:lumMod val="85000"/>
                </a:schemeClr>
              </a:solidFill>
              <a:latin typeface="Concourse" pitchFamily="50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838200" y="1038034"/>
            <a:ext cx="10515600" cy="6196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 smtClean="0">
                <a:solidFill>
                  <a:schemeClr val="bg1">
                    <a:lumMod val="85000"/>
                  </a:schemeClr>
                </a:solidFill>
                <a:latin typeface="Concourse" pitchFamily="50" charset="0"/>
              </a:rPr>
              <a:t>User(online)</a:t>
            </a:r>
            <a:endParaRPr lang="en-IN" b="1" dirty="0">
              <a:solidFill>
                <a:schemeClr val="bg1">
                  <a:lumMod val="85000"/>
                </a:schemeClr>
              </a:solidFill>
              <a:latin typeface="Concourse" pitchFamily="50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119" y="4698901"/>
            <a:ext cx="6923899" cy="99851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0932" y="1957753"/>
            <a:ext cx="6576645" cy="2192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979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19613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cap="small" dirty="0" smtClean="0">
                <a:solidFill>
                  <a:schemeClr val="bg1">
                    <a:lumMod val="85000"/>
                  </a:schemeClr>
                </a:solidFill>
                <a:latin typeface="Concourse" pitchFamily="50" charset="0"/>
              </a:rPr>
              <a:t>Tables</a:t>
            </a:r>
            <a:endParaRPr lang="en-IN" b="1" cap="small" dirty="0">
              <a:solidFill>
                <a:schemeClr val="bg1">
                  <a:lumMod val="85000"/>
                </a:schemeClr>
              </a:solidFill>
              <a:latin typeface="Concourse" pitchFamily="50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838200" y="1038034"/>
            <a:ext cx="10515600" cy="6196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 smtClean="0">
                <a:solidFill>
                  <a:schemeClr val="bg1">
                    <a:lumMod val="85000"/>
                  </a:schemeClr>
                </a:solidFill>
                <a:latin typeface="Concourse" pitchFamily="50" charset="0"/>
              </a:rPr>
              <a:t>Login(online)</a:t>
            </a:r>
            <a:endParaRPr lang="en-IN" b="1" dirty="0">
              <a:solidFill>
                <a:schemeClr val="bg1">
                  <a:lumMod val="85000"/>
                </a:schemeClr>
              </a:solidFill>
              <a:latin typeface="Concourse" pitchFamily="50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3142" y="2077548"/>
            <a:ext cx="6431078" cy="132683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0185" y="4065564"/>
            <a:ext cx="4243222" cy="1064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411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838200" y="1038034"/>
            <a:ext cx="10515600" cy="6196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 smtClean="0">
                <a:solidFill>
                  <a:schemeClr val="bg1">
                    <a:lumMod val="85000"/>
                  </a:schemeClr>
                </a:solidFill>
                <a:latin typeface="Concourse" pitchFamily="50" charset="0"/>
              </a:rPr>
              <a:t>Signup</a:t>
            </a:r>
            <a:endParaRPr lang="en-IN" b="1" dirty="0">
              <a:solidFill>
                <a:schemeClr val="bg1">
                  <a:lumMod val="85000"/>
                </a:schemeClr>
              </a:solidFill>
              <a:latin typeface="Concourse" pitchFamily="50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38200" y="365125"/>
            <a:ext cx="10515600" cy="6196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cap="small" smtClean="0">
                <a:solidFill>
                  <a:schemeClr val="bg1">
                    <a:lumMod val="85000"/>
                  </a:schemeClr>
                </a:solidFill>
                <a:latin typeface="Concourse" pitchFamily="50" charset="0"/>
              </a:rPr>
              <a:t>Deployment</a:t>
            </a:r>
            <a:endParaRPr lang="en-IN" b="1" cap="small" dirty="0">
              <a:solidFill>
                <a:schemeClr val="bg1">
                  <a:lumMod val="85000"/>
                </a:schemeClr>
              </a:solidFill>
              <a:latin typeface="Concourse" pitchFamily="50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0253" y="2125912"/>
            <a:ext cx="2289884" cy="4070905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 rot="20848277">
            <a:off x="2733815" y="4346917"/>
            <a:ext cx="5542671" cy="675249"/>
          </a:xfrm>
          <a:prstGeom prst="rightArrow">
            <a:avLst>
              <a:gd name="adj1" fmla="val 24692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TextBox 10"/>
          <p:cNvSpPr txBox="1"/>
          <p:nvPr/>
        </p:nvSpPr>
        <p:spPr>
          <a:xfrm>
            <a:off x="4627200" y="2436412"/>
            <a:ext cx="279947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Concourse" pitchFamily="50" charset="0"/>
              </a:rPr>
              <a:t>If no other user with same name exists, creates a user when connected to the internet, updates user in online table</a:t>
            </a:r>
          </a:p>
          <a:p>
            <a:r>
              <a:rPr lang="en-US" dirty="0" smtClean="0">
                <a:solidFill>
                  <a:schemeClr val="bg1"/>
                </a:solidFill>
                <a:latin typeface="Concourse" pitchFamily="50" charset="0"/>
              </a:rPr>
              <a:t>Redirects to login page</a:t>
            </a:r>
            <a:endParaRPr lang="en-IN" dirty="0">
              <a:solidFill>
                <a:schemeClr val="bg1"/>
              </a:solidFill>
              <a:latin typeface="Concourse" pitchFamily="50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021" y="2125912"/>
            <a:ext cx="2322930" cy="4129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150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587</TotalTime>
  <Words>278</Words>
  <Application>Microsoft Office PowerPoint</Application>
  <PresentationFormat>Widescreen</PresentationFormat>
  <Paragraphs>65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Concourse</vt:lpstr>
      <vt:lpstr>Office Theme</vt:lpstr>
      <vt:lpstr>PowerPoint Presentation</vt:lpstr>
      <vt:lpstr>Project Statement</vt:lpstr>
      <vt:lpstr>Platforms and Technologies used</vt:lpstr>
      <vt:lpstr>Application Features</vt:lpstr>
      <vt:lpstr>Tables</vt:lpstr>
      <vt:lpstr>Tables</vt:lpstr>
      <vt:lpstr>Tables</vt:lpstr>
      <vt:lpstr>Tables</vt:lpstr>
      <vt:lpstr>PowerPoint Presentation</vt:lpstr>
      <vt:lpstr>PowerPoint Presentation</vt:lpstr>
      <vt:lpstr>PowerPoint Presentation</vt:lpstr>
      <vt:lpstr>PowerPoint Presentation</vt:lpstr>
      <vt:lpstr>Deployment</vt:lpstr>
      <vt:lpstr>End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Vedant Chakravarthy</dc:creator>
  <cp:lastModifiedBy>Vedant Chakravarthy</cp:lastModifiedBy>
  <cp:revision>13</cp:revision>
  <dcterms:created xsi:type="dcterms:W3CDTF">2016-04-20T17:28:04Z</dcterms:created>
  <dcterms:modified xsi:type="dcterms:W3CDTF">2016-04-21T03:16:00Z</dcterms:modified>
</cp:coreProperties>
</file>